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ECF4_FDF03454.xml" ContentType="application/vnd.ms-powerpoint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8"/>
  </p:notesMasterIdLst>
  <p:sldIdLst>
    <p:sldId id="2147478777" r:id="rId6"/>
    <p:sldId id="2147478772" r:id="rId7"/>
    <p:sldId id="2147478775" r:id="rId8"/>
    <p:sldId id="2147478819" r:id="rId9"/>
    <p:sldId id="2147478778" r:id="rId10"/>
    <p:sldId id="2147478779" r:id="rId11"/>
    <p:sldId id="2147478809" r:id="rId12"/>
    <p:sldId id="2147478810" r:id="rId13"/>
    <p:sldId id="2147478811" r:id="rId14"/>
    <p:sldId id="2147478813" r:id="rId15"/>
    <p:sldId id="2147478780" r:id="rId16"/>
    <p:sldId id="2147478781" r:id="rId17"/>
    <p:sldId id="2147478782" r:id="rId18"/>
    <p:sldId id="2147478783" r:id="rId19"/>
    <p:sldId id="2147478784" r:id="rId20"/>
    <p:sldId id="2147478820" r:id="rId21"/>
    <p:sldId id="2147478814" r:id="rId22"/>
    <p:sldId id="2147478785" r:id="rId23"/>
    <p:sldId id="2147478807" r:id="rId24"/>
    <p:sldId id="2147478808" r:id="rId25"/>
    <p:sldId id="2147478821" r:id="rId26"/>
    <p:sldId id="2147478791" r:id="rId27"/>
    <p:sldId id="2147478792" r:id="rId28"/>
    <p:sldId id="2147478822" r:id="rId29"/>
    <p:sldId id="2147478795" r:id="rId30"/>
    <p:sldId id="2147478796" r:id="rId31"/>
    <p:sldId id="2147478798" r:id="rId32"/>
    <p:sldId id="2147478799" r:id="rId33"/>
    <p:sldId id="2147478800" r:id="rId34"/>
    <p:sldId id="2147478801" r:id="rId35"/>
    <p:sldId id="2147478815" r:id="rId36"/>
    <p:sldId id="2147478802" r:id="rId37"/>
    <p:sldId id="2147478823" r:id="rId38"/>
    <p:sldId id="2147478806" r:id="rId39"/>
    <p:sldId id="2147478804" r:id="rId40"/>
    <p:sldId id="2147478786" r:id="rId41"/>
    <p:sldId id="2147478787" r:id="rId42"/>
    <p:sldId id="2147478788" r:id="rId43"/>
    <p:sldId id="2147478789" r:id="rId44"/>
    <p:sldId id="2147478790" r:id="rId45"/>
    <p:sldId id="2147478794" r:id="rId46"/>
    <p:sldId id="2147478793" r:id="rId4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l Guide" id="{87276671-2874-45E3-80BC-44765CF9C68E}">
          <p14:sldIdLst>
            <p14:sldId id="2147478777"/>
            <p14:sldId id="2147478772"/>
            <p14:sldId id="2147478775"/>
          </p14:sldIdLst>
        </p14:section>
        <p14:section name="Solution Import" id="{16145E2A-7E67-4307-AF06-D0F30DD4A42C}">
          <p14:sldIdLst>
            <p14:sldId id="2147478819"/>
            <p14:sldId id="2147478778"/>
            <p14:sldId id="2147478779"/>
            <p14:sldId id="2147478809"/>
            <p14:sldId id="2147478810"/>
            <p14:sldId id="2147478811"/>
            <p14:sldId id="2147478813"/>
            <p14:sldId id="2147478780"/>
            <p14:sldId id="2147478781"/>
            <p14:sldId id="2147478782"/>
            <p14:sldId id="2147478783"/>
            <p14:sldId id="2147478784"/>
          </p14:sldIdLst>
        </p14:section>
        <p14:section name="App Enable" id="{860B9DC6-F3B4-4939-9B4B-9B873B37B353}">
          <p14:sldIdLst>
            <p14:sldId id="2147478820"/>
            <p14:sldId id="2147478814"/>
            <p14:sldId id="2147478785"/>
            <p14:sldId id="2147478807"/>
            <p14:sldId id="2147478808"/>
          </p14:sldIdLst>
        </p14:section>
        <p14:section name="PowerBI Datasource Check" id="{2CF9B7D0-7C32-4A2E-AB0C-B4637C2FE011}">
          <p14:sldIdLst>
            <p14:sldId id="2147478821"/>
            <p14:sldId id="2147478791"/>
            <p14:sldId id="2147478792"/>
          </p14:sldIdLst>
        </p14:section>
        <p14:section name="PowerBI App Conf" id="{1275A21B-D1C4-48AF-9C7B-1F313D7C901A}">
          <p14:sldIdLst>
            <p14:sldId id="2147478822"/>
            <p14:sldId id="2147478795"/>
            <p14:sldId id="2147478796"/>
            <p14:sldId id="2147478798"/>
            <p14:sldId id="2147478799"/>
            <p14:sldId id="2147478800"/>
            <p14:sldId id="2147478801"/>
            <p14:sldId id="2147478815"/>
            <p14:sldId id="2147478802"/>
          </p14:sldIdLst>
        </p14:section>
        <p14:section name="Troubleshooting" id="{60E3EEEC-66BB-42CC-A663-80EB4EFE73B1}">
          <p14:sldIdLst>
            <p14:sldId id="2147478823"/>
          </p14:sldIdLst>
        </p14:section>
        <p14:section name="App Conf" id="{F417CFDD-BE35-4727-85F4-9170D31D8C4B}">
          <p14:sldIdLst>
            <p14:sldId id="2147478806"/>
            <p14:sldId id="2147478804"/>
            <p14:sldId id="2147478786"/>
            <p14:sldId id="2147478787"/>
            <p14:sldId id="2147478788"/>
            <p14:sldId id="2147478789"/>
            <p14:sldId id="2147478790"/>
          </p14:sldIdLst>
        </p14:section>
        <p14:section name="Power BI Dataset Config" id="{9B3FCD95-C69C-40E1-96B5-D18F37BA4485}">
          <p14:sldIdLst>
            <p14:sldId id="2147478794"/>
            <p14:sldId id="21474787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D341A2-3C74-7AFD-9B50-2AEC5B5AD4ED}" name="Nicolas Kirrmann" initials="NK" userId="S::nicolask@microsoft.com::82063de6-9c6f-4790-b8fa-98feff280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3A8"/>
    <a:srgbClr val="0F9236"/>
    <a:srgbClr val="FB3800"/>
    <a:srgbClr val="5CACFB"/>
    <a:srgbClr val="3789F7"/>
    <a:srgbClr val="14838B"/>
    <a:srgbClr val="849EDC"/>
    <a:srgbClr val="CD8964"/>
    <a:srgbClr val="9D3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B2439-6DD7-4CAB-831C-DE9D59F35926}" v="1" dt="2023-10-19T06:56:03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182" autoAdjust="0"/>
  </p:normalViewPr>
  <p:slideViewPr>
    <p:cSldViewPr snapToGrid="0">
      <p:cViewPr varScale="1">
        <p:scale>
          <a:sx n="94" d="100"/>
          <a:sy n="94" d="100"/>
        </p:scale>
        <p:origin x="1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Kirrmann" userId="82063de6-9c6f-4790-b8fa-98feff280277" providerId="ADAL" clId="{6941C9D2-11E2-4EF0-A63E-239927E9E228}"/>
    <pc:docChg chg="delSld delSection modSection">
      <pc:chgData name="Nicolas Kirrmann" userId="82063de6-9c6f-4790-b8fa-98feff280277" providerId="ADAL" clId="{6941C9D2-11E2-4EF0-A63E-239927E9E228}" dt="2023-10-12T12:02:14.828" v="3" actId="17851"/>
      <pc:docMkLst>
        <pc:docMk/>
      </pc:docMkLst>
      <pc:sldChg chg="del">
        <pc:chgData name="Nicolas Kirrmann" userId="82063de6-9c6f-4790-b8fa-98feff280277" providerId="ADAL" clId="{6941C9D2-11E2-4EF0-A63E-239927E9E228}" dt="2023-10-12T12:02:12.208" v="2" actId="47"/>
        <pc:sldMkLst>
          <pc:docMk/>
          <pc:sldMk cId="2935544358" sldId="214747872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62471326" sldId="214747873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697131859" sldId="214747876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1503586913" sldId="214747877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3581991153" sldId="2147478771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4260377684" sldId="2147478772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02049605" sldId="2147478774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903760400" sldId="2147478776"/>
        </pc:sldMkLst>
      </pc:sldChg>
    </pc:docChg>
  </pc:docChgLst>
  <pc:docChgLst>
    <pc:chgData name="Nicolas Kirrmann" userId="82063de6-9c6f-4790-b8fa-98feff280277" providerId="ADAL" clId="{2A1B2439-6DD7-4CAB-831C-DE9D59F35926}"/>
    <pc:docChg chg="addSld modSld">
      <pc:chgData name="Nicolas Kirrmann" userId="82063de6-9c6f-4790-b8fa-98feff280277" providerId="ADAL" clId="{2A1B2439-6DD7-4CAB-831C-DE9D59F35926}" dt="2023-10-19T06:56:47.666" v="1"/>
      <pc:docMkLst>
        <pc:docMk/>
      </pc:docMkLst>
      <pc:sldChg chg="modSp add mod">
        <pc:chgData name="Nicolas Kirrmann" userId="82063de6-9c6f-4790-b8fa-98feff280277" providerId="ADAL" clId="{2A1B2439-6DD7-4CAB-831C-DE9D59F35926}" dt="2023-10-19T06:56:47.666" v="1"/>
        <pc:sldMkLst>
          <pc:docMk/>
          <pc:sldMk cId="4260377684" sldId="2147478772"/>
        </pc:sldMkLst>
        <pc:spChg chg="mod">
          <ac:chgData name="Nicolas Kirrmann" userId="82063de6-9c6f-4790-b8fa-98feff280277" providerId="ADAL" clId="{2A1B2439-6DD7-4CAB-831C-DE9D59F35926}" dt="2023-10-19T06:56:47.666" v="1"/>
          <ac:spMkLst>
            <pc:docMk/>
            <pc:sldMk cId="4260377684" sldId="2147478772"/>
            <ac:spMk id="6" creationId="{4DCE1FE4-805F-EFEF-98C6-A0DFB77D60E8}"/>
          </ac:spMkLst>
        </pc:spChg>
      </pc:sldChg>
    </pc:docChg>
  </pc:docChgLst>
</pc:chgInfo>
</file>

<file path=ppt/comments/modernComment_7FFFECF4_FDF034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DB0B6A-A53A-40A7-AF06-2CD7B8E7C02D}" authorId="{30D341A2-3C74-7AFD-9B50-2AEC5B5AD4ED}" created="2023-09-18T07:18:04.985">
    <pc:sldMkLst xmlns:pc="http://schemas.microsoft.com/office/powerpoint/2013/main/command">
      <pc:docMk/>
      <pc:sldMk cId="4260377684" sldId="2147478772"/>
    </pc:sldMkLst>
    <p188:txBody>
      <a:bodyPr/>
      <a:lstStyle/>
      <a:p>
        <a:r>
          <a:rPr lang="en-GB"/>
          <a:t>Say that no need to install on CoE Starter Kit env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  <dgm:t>
        <a:bodyPr/>
        <a:lstStyle/>
        <a:p>
          <a:endParaRPr lang="en-GB"/>
        </a:p>
      </dgm:t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40021" y="2123542"/>
        <a:ext cx="1488803" cy="1171582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406" y="2123542"/>
        <a:ext cx="1488803" cy="1171582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790" y="2123542"/>
        <a:ext cx="1488803" cy="1171582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9174" y="2123542"/>
        <a:ext cx="1488803" cy="117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DFE92-48B5-4321-930D-D4E4AEB6B9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246CE-22A4-4FD0-BC8F-C4F7E9A6D1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2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3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59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3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6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94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70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4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9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0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9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0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2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34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8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84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0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8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0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28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1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1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DF397-30FC-4E38-9C16-8682FB34773D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BEEB-572D-4CEA-AA7D-A1A52BEF88E5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C97A-A3BD-4951-8115-7851477C6286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B988-EB24-4F13-AA2F-DF6BABE54D73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F35B-8F38-4D9B-B2F6-0E2453AEACBA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A7D8-AEFA-4832-8D4C-9B812E6298C1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5C87-3B8E-47D3-B1FD-20AE58AEA901}" type="datetime1">
              <a:rPr lang="en-GB" smtClean="0"/>
              <a:t>19/10/2023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8735-133D-4A9C-BC39-501D5B9AB523}" type="datetime1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3542-0655-4F9A-A6D2-CF6F95B3FF16}" type="datetime1">
              <a:rPr lang="en-GB" smtClean="0"/>
              <a:t>19/10/2023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84DD-669C-45F9-88E5-0D5CC14F0E78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2BCC-3E51-46D4-8C36-2AE7A75829B6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D117-2477-4F0F-BA83-180A9B76E706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929196920,&quot;Placement&quot;:&quot;Footer&quot;,&quot;Top&quot;:531.4542,&quot;Left&quot;:0.0,&quot;SlideWidth&quot;:960,&quot;SlideHeight&quot;:540}">
            <a:extLst>
              <a:ext uri="{FF2B5EF4-FFF2-40B4-BE49-F238E27FC236}">
                <a16:creationId xmlns:a16="http://schemas.microsoft.com/office/drawing/2014/main" id="{0EE7FBD9-8F44-2301-61E4-46C2F0741587}"/>
              </a:ext>
            </a:extLst>
          </p:cNvPr>
          <p:cNvSpPr txBox="1"/>
          <p:nvPr userDrawn="1"/>
        </p:nvSpPr>
        <p:spPr>
          <a:xfrm>
            <a:off x="0" y="6749469"/>
            <a:ext cx="212491" cy="1085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">
                <a:solidFill>
                  <a:srgbClr val="FFFFFF"/>
                </a:solidFill>
                <a:latin typeface="Calibri" panose="020F0502020204030204" pitchFamily="34" charset="0"/>
              </a:rPr>
              <a:t>C2 - Internal Natixis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CF4_FDF0345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slide" Target="slide34.xml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6EE37-B2CA-F1BD-7545-F0E1504A330C}"/>
              </a:ext>
            </a:extLst>
          </p:cNvPr>
          <p:cNvSpPr txBox="1"/>
          <p:nvPr/>
        </p:nvSpPr>
        <p:spPr>
          <a:xfrm>
            <a:off x="968188" y="2505670"/>
            <a:ext cx="43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Request Analyzer </a:t>
            </a:r>
          </a:p>
          <a:p>
            <a:r>
              <a:rPr lang="en-GB" sz="3600" dirty="0"/>
              <a:t>Install Guide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A3A706-CBB9-4EB3-BC03-8C2A11FC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6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F748-2A8D-0B2E-5A13-A029420F4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929"/>
            <a:ext cx="12192000" cy="6252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002F4-6C85-5A0C-D808-5C547E625937}"/>
              </a:ext>
            </a:extLst>
          </p:cNvPr>
          <p:cNvSpPr/>
          <p:nvPr/>
        </p:nvSpPr>
        <p:spPr>
          <a:xfrm>
            <a:off x="6029325" y="3685301"/>
            <a:ext cx="647699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E87EB-A7E7-F19B-39B4-C95803E1179C}"/>
              </a:ext>
            </a:extLst>
          </p:cNvPr>
          <p:cNvSpPr/>
          <p:nvPr/>
        </p:nvSpPr>
        <p:spPr>
          <a:xfrm>
            <a:off x="5880000" y="398791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F1E21-53E5-030D-7092-BDFDB7621FF4}"/>
              </a:ext>
            </a:extLst>
          </p:cNvPr>
          <p:cNvSpPr/>
          <p:nvPr/>
        </p:nvSpPr>
        <p:spPr>
          <a:xfrm>
            <a:off x="8204200" y="2332751"/>
            <a:ext cx="3816350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FFA7A2-992B-A9E3-5A3D-1EE7B65B465E}"/>
              </a:ext>
            </a:extLst>
          </p:cNvPr>
          <p:cNvSpPr/>
          <p:nvPr/>
        </p:nvSpPr>
        <p:spPr>
          <a:xfrm>
            <a:off x="8048523" y="21291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D5660-379B-2C29-BAF9-27715F347A71}"/>
              </a:ext>
            </a:extLst>
          </p:cNvPr>
          <p:cNvSpPr/>
          <p:nvPr/>
        </p:nvSpPr>
        <p:spPr>
          <a:xfrm>
            <a:off x="8204200" y="2836738"/>
            <a:ext cx="381635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Repeat same operations to create the </a:t>
            </a:r>
            <a:r>
              <a:rPr lang="en-GB" dirty="0" err="1">
                <a:solidFill>
                  <a:schemeClr val="tx1"/>
                </a:solidFill>
              </a:rPr>
              <a:t>Sharepoint</a:t>
            </a:r>
            <a:r>
              <a:rPr lang="en-GB" dirty="0">
                <a:solidFill>
                  <a:schemeClr val="tx1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4621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97213-9D66-36EC-E02D-CA49B2C6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9" y="387193"/>
            <a:ext cx="11894161" cy="6083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B3BD6A-DDEA-133D-144F-276B5198546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2C41E6-D2A7-D9CB-D722-28DB738012C0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first one asks for the licensing endpoint : http://licensing.powerplatform.microsoft.com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600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89AFB-176C-7112-C908-1CD6CF0E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4" y="380843"/>
            <a:ext cx="11887811" cy="6096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01CAA-3EAE-5CA2-9895-F49DBF1C418B}"/>
              </a:ext>
            </a:extLst>
          </p:cNvPr>
          <p:cNvSpPr/>
          <p:nvPr/>
        </p:nvSpPr>
        <p:spPr>
          <a:xfrm>
            <a:off x="4003675" y="1980965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b="1" dirty="0">
                <a:solidFill>
                  <a:schemeClr val="tx1"/>
                </a:solidFill>
              </a:rPr>
              <a:t>second</a:t>
            </a:r>
            <a:r>
              <a:rPr lang="en-GB" dirty="0">
                <a:solidFill>
                  <a:schemeClr val="tx1"/>
                </a:solidFill>
              </a:rPr>
              <a:t> one asks for the graph endpoint.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Do </a:t>
            </a:r>
            <a:r>
              <a:rPr lang="en-GB" b="1" dirty="0">
                <a:solidFill>
                  <a:schemeClr val="tx1"/>
                </a:solidFill>
              </a:rPr>
              <a:t>NOT</a:t>
            </a:r>
            <a:r>
              <a:rPr lang="en-GB" dirty="0">
                <a:solidFill>
                  <a:schemeClr val="tx1"/>
                </a:solidFill>
              </a:rPr>
              <a:t> reuse the previous one but create 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C8485-9E9B-9B04-493B-D902633E6D09}"/>
              </a:ext>
            </a:extLst>
          </p:cNvPr>
          <p:cNvSpPr/>
          <p:nvPr/>
        </p:nvSpPr>
        <p:spPr>
          <a:xfrm>
            <a:off x="8150486" y="2976327"/>
            <a:ext cx="3708140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0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175A7-165C-D41D-8342-DC87F508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3" y="396719"/>
            <a:ext cx="11925913" cy="6064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FC3B7C-F81D-B5A0-DEBF-35B1A30F830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5CFAE-48FF-65FC-2542-814F25631AD9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second “HTTP with Azure AD” connection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for the graph endpoint : http://graph.microsoft.com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047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4FA9A-2E02-067F-091A-3F0E8E53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32996-05D5-7D17-9F5A-27CF0D5B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84" y="3189542"/>
            <a:ext cx="4119716" cy="1008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FC71D3-80E3-A6F6-033A-60CA6188F78D}"/>
              </a:ext>
            </a:extLst>
          </p:cNvPr>
          <p:cNvSpPr/>
          <p:nvPr/>
        </p:nvSpPr>
        <p:spPr>
          <a:xfrm>
            <a:off x="7932607" y="1602988"/>
            <a:ext cx="4259393" cy="165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3C51D-4620-3D60-D743-40AA1673314C}"/>
              </a:ext>
            </a:extLst>
          </p:cNvPr>
          <p:cNvSpPr/>
          <p:nvPr/>
        </p:nvSpPr>
        <p:spPr>
          <a:xfrm>
            <a:off x="3508375" y="1602989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Follow instructions to provide the precise SharePoint location to host API consumption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8697E-916A-E701-53EE-9CFEF1C33F07}"/>
              </a:ext>
            </a:extLst>
          </p:cNvPr>
          <p:cNvSpPr/>
          <p:nvPr/>
        </p:nvSpPr>
        <p:spPr>
          <a:xfrm>
            <a:off x="3606542" y="3417471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Then define the environment where the </a:t>
            </a:r>
            <a:r>
              <a:rPr lang="en-GB" dirty="0" err="1">
                <a:solidFill>
                  <a:schemeClr val="tx1"/>
                </a:solidFill>
              </a:rPr>
              <a:t>CoE</a:t>
            </a:r>
            <a:r>
              <a:rPr lang="en-GB" dirty="0">
                <a:solidFill>
                  <a:schemeClr val="tx1"/>
                </a:solidFill>
              </a:rPr>
              <a:t> Starter Kit is running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49721-0103-981E-DA6B-579F74BCA546}"/>
              </a:ext>
            </a:extLst>
          </p:cNvPr>
          <p:cNvSpPr/>
          <p:nvPr/>
        </p:nvSpPr>
        <p:spPr>
          <a:xfrm>
            <a:off x="7932606" y="3379370"/>
            <a:ext cx="4259393" cy="81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2735D5-075A-F863-49FD-2427B4AEA822}"/>
              </a:ext>
            </a:extLst>
          </p:cNvPr>
          <p:cNvSpPr/>
          <p:nvPr/>
        </p:nvSpPr>
        <p:spPr>
          <a:xfrm>
            <a:off x="7721294" y="342899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E537A9-64F1-E238-4811-9B2DAD6CE58C}"/>
              </a:ext>
            </a:extLst>
          </p:cNvPr>
          <p:cNvSpPr/>
          <p:nvPr/>
        </p:nvSpPr>
        <p:spPr>
          <a:xfrm>
            <a:off x="7683271" y="16029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23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solution is imported</a:t>
            </a:r>
          </a:p>
        </p:txBody>
      </p:sp>
    </p:spTree>
    <p:extLst>
      <p:ext uri="{BB962C8B-B14F-4D97-AF65-F5344CB8AC3E}">
        <p14:creationId xmlns:p14="http://schemas.microsoft.com/office/powerpoint/2010/main" val="221250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0586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86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06F326-A2E3-3589-C955-80545AD6DA7F}"/>
              </a:ext>
            </a:extLst>
          </p:cNvPr>
          <p:cNvSpPr/>
          <p:nvPr/>
        </p:nvSpPr>
        <p:spPr>
          <a:xfrm>
            <a:off x="1990725" y="2276474"/>
            <a:ext cx="12858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Once the solution is imported, open it</a:t>
            </a:r>
          </a:p>
        </p:txBody>
      </p:sp>
    </p:spTree>
    <p:extLst>
      <p:ext uri="{BB962C8B-B14F-4D97-AF65-F5344CB8AC3E}">
        <p14:creationId xmlns:p14="http://schemas.microsoft.com/office/powerpoint/2010/main" val="107242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93C-28FE-4DB6-0C25-9EF8E1BE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15"/>
            <a:ext cx="12192000" cy="6232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16B256-0086-5B67-4ABC-B0AA7DE136BF}"/>
              </a:ext>
            </a:extLst>
          </p:cNvPr>
          <p:cNvSpPr/>
          <p:nvPr/>
        </p:nvSpPr>
        <p:spPr>
          <a:xfrm>
            <a:off x="2387340" y="4705349"/>
            <a:ext cx="140361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C279D-EA49-9112-4627-32061CA0FB4A}"/>
              </a:ext>
            </a:extLst>
          </p:cNvPr>
          <p:cNvSpPr/>
          <p:nvPr/>
        </p:nvSpPr>
        <p:spPr>
          <a:xfrm>
            <a:off x="6702425" y="213433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 the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7E44FC-C5BE-8A5B-6455-23DA56BC2B7A}"/>
              </a:ext>
            </a:extLst>
          </p:cNvPr>
          <p:cNvSpPr/>
          <p:nvPr/>
        </p:nvSpPr>
        <p:spPr>
          <a:xfrm>
            <a:off x="4787771" y="2552061"/>
            <a:ext cx="1222504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56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57D7C-BF20-C0AF-9382-D68546C0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99"/>
            <a:ext cx="12192000" cy="62358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661640-BCBB-BE57-27D1-5E65CA38F147}"/>
              </a:ext>
            </a:extLst>
          </p:cNvPr>
          <p:cNvSpPr/>
          <p:nvPr/>
        </p:nvSpPr>
        <p:spPr>
          <a:xfrm>
            <a:off x="8061325" y="255206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Approve connections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117B0-71C6-1464-63CF-6D76DE31CF5C}"/>
              </a:ext>
            </a:extLst>
          </p:cNvPr>
          <p:cNvSpPr/>
          <p:nvPr/>
        </p:nvSpPr>
        <p:spPr>
          <a:xfrm>
            <a:off x="6162675" y="4609461"/>
            <a:ext cx="64770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7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168106" y="134742"/>
            <a:ext cx="85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Pre-requisites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910BE-CD49-0E8C-5259-CF658EE62374}"/>
              </a:ext>
            </a:extLst>
          </p:cNvPr>
          <p:cNvSpPr txBox="1"/>
          <p:nvPr/>
        </p:nvSpPr>
        <p:spPr>
          <a:xfrm>
            <a:off x="541936" y="1792973"/>
            <a:ext cx="3038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Licenses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 Apps Premium (required to play the premium app embedded into the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 BI (to publish &amp; share the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Sharepoint</a:t>
            </a:r>
            <a:r>
              <a:rPr lang="en-GB" dirty="0"/>
              <a:t> (required to host the csv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E8B7B-341B-EA3A-4931-4216EED93DEB}"/>
              </a:ext>
            </a:extLst>
          </p:cNvPr>
          <p:cNvSpPr txBox="1"/>
          <p:nvPr/>
        </p:nvSpPr>
        <p:spPr>
          <a:xfrm>
            <a:off x="3990156" y="1792973"/>
            <a:ext cx="43803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Privileges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to admin portal to download the API call consumption data (files can eventually be provided by an admin, direct access is not needed)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Full read access to the following </a:t>
            </a:r>
            <a:r>
              <a:rPr lang="en-GB" dirty="0" err="1"/>
              <a:t>CoE</a:t>
            </a:r>
            <a:r>
              <a:rPr lang="en-GB" dirty="0"/>
              <a:t> tables (AAD Users, makers, Audit Logs)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Capability to create a new PBI workspace (done at solution import)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E1FE4-805F-EFEF-98C6-A0DFB77D60E8}"/>
              </a:ext>
            </a:extLst>
          </p:cNvPr>
          <p:cNvSpPr txBox="1"/>
          <p:nvPr/>
        </p:nvSpPr>
        <p:spPr>
          <a:xfrm>
            <a:off x="8764197" y="1795246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to the csv files containing consumption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CoE</a:t>
            </a:r>
            <a:r>
              <a:rPr lang="en-GB" dirty="0"/>
              <a:t> Starter Kit Installed with Audit logs collection enabled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 with AD Connector allowed in the environment where the Request Analyzer is installed</a:t>
            </a:r>
          </a:p>
        </p:txBody>
      </p:sp>
    </p:spTree>
    <p:extLst>
      <p:ext uri="{BB962C8B-B14F-4D97-AF65-F5344CB8AC3E}">
        <p14:creationId xmlns:p14="http://schemas.microsoft.com/office/powerpoint/2010/main" val="42603776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FECA5-69B2-8F76-6D9B-B9842F0D7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022"/>
            <a:ext cx="12192000" cy="6245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835CDC-AF75-8E76-35E3-EDFD26C304AE}"/>
              </a:ext>
            </a:extLst>
          </p:cNvPr>
          <p:cNvSpPr/>
          <p:nvPr/>
        </p:nvSpPr>
        <p:spPr>
          <a:xfrm>
            <a:off x="8061325" y="2343151"/>
            <a:ext cx="2079625" cy="855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Now the app is working</a:t>
            </a:r>
          </a:p>
        </p:txBody>
      </p:sp>
    </p:spTree>
    <p:extLst>
      <p:ext uri="{BB962C8B-B14F-4D97-AF65-F5344CB8AC3E}">
        <p14:creationId xmlns:p14="http://schemas.microsoft.com/office/powerpoint/2010/main" val="404500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227649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051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20AE-EE3E-BD3C-D2C3-25E78266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DD3A24-2D5B-19BB-771D-FAC9E535705F}"/>
              </a:ext>
            </a:extLst>
          </p:cNvPr>
          <p:cNvSpPr/>
          <p:nvPr/>
        </p:nvSpPr>
        <p:spPr>
          <a:xfrm>
            <a:off x="6892795" y="3630929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B08AB-0E12-6C51-E6B8-C3F962ED501E}"/>
              </a:ext>
            </a:extLst>
          </p:cNvPr>
          <p:cNvSpPr/>
          <p:nvPr/>
        </p:nvSpPr>
        <p:spPr>
          <a:xfrm>
            <a:off x="2114549" y="4971411"/>
            <a:ext cx="29241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8C1CB-EE7F-9C0F-111F-7C00010243C3}"/>
              </a:ext>
            </a:extLst>
          </p:cNvPr>
          <p:cNvSpPr/>
          <p:nvPr/>
        </p:nvSpPr>
        <p:spPr>
          <a:xfrm>
            <a:off x="4781550" y="4000396"/>
            <a:ext cx="123825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45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59DF2-B320-5F6C-98D4-FF1B511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2"/>
            <a:ext cx="12192000" cy="6261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5E133E-B997-E840-F128-9431357A2B67}"/>
              </a:ext>
            </a:extLst>
          </p:cNvPr>
          <p:cNvSpPr/>
          <p:nvPr/>
        </p:nvSpPr>
        <p:spPr>
          <a:xfrm>
            <a:off x="2678764" y="518032"/>
            <a:ext cx="3157667" cy="958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Refresh the data, and check the refresh date is updated once the refresh is complete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27FDC-DC65-1C44-C3C8-E326C7B2F841}"/>
              </a:ext>
            </a:extLst>
          </p:cNvPr>
          <p:cNvSpPr/>
          <p:nvPr/>
        </p:nvSpPr>
        <p:spPr>
          <a:xfrm>
            <a:off x="1085849" y="877146"/>
            <a:ext cx="13239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F55FF-CFF5-8C68-2A63-C790DFC0FD5F}"/>
              </a:ext>
            </a:extLst>
          </p:cNvPr>
          <p:cNvSpPr/>
          <p:nvPr/>
        </p:nvSpPr>
        <p:spPr>
          <a:xfrm>
            <a:off x="2047875" y="1799586"/>
            <a:ext cx="100012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6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660057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47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CB149-F480-E3C9-B1E8-1D8AFC5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094"/>
            <a:ext cx="12192000" cy="6261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5CD09-CC0E-2BA2-7EB8-D37E70723373}"/>
              </a:ext>
            </a:extLst>
          </p:cNvPr>
          <p:cNvSpPr/>
          <p:nvPr/>
        </p:nvSpPr>
        <p:spPr>
          <a:xfrm>
            <a:off x="990600" y="3695700"/>
            <a:ext cx="876300" cy="175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0ABCC-8574-8415-B58F-7D7903FCC13D}"/>
              </a:ext>
            </a:extLst>
          </p:cNvPr>
          <p:cNvSpPr/>
          <p:nvPr/>
        </p:nvSpPr>
        <p:spPr>
          <a:xfrm>
            <a:off x="2633402" y="348782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report</a:t>
            </a:r>
          </a:p>
        </p:txBody>
      </p:sp>
    </p:spTree>
    <p:extLst>
      <p:ext uri="{BB962C8B-B14F-4D97-AF65-F5344CB8AC3E}">
        <p14:creationId xmlns:p14="http://schemas.microsoft.com/office/powerpoint/2010/main" val="171427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E593D-5716-BFB6-4FE4-C55C0970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953C4-A610-C2E4-D3F9-8861E9701359}"/>
              </a:ext>
            </a:extLst>
          </p:cNvPr>
          <p:cNvSpPr/>
          <p:nvPr/>
        </p:nvSpPr>
        <p:spPr>
          <a:xfrm>
            <a:off x="5880100" y="681753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2B627-734E-D1B3-B343-9BDBEB0A5045}"/>
              </a:ext>
            </a:extLst>
          </p:cNvPr>
          <p:cNvSpPr/>
          <p:nvPr/>
        </p:nvSpPr>
        <p:spPr>
          <a:xfrm>
            <a:off x="5056187" y="1058667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Edit the report</a:t>
            </a:r>
          </a:p>
        </p:txBody>
      </p:sp>
    </p:spTree>
    <p:extLst>
      <p:ext uri="{BB962C8B-B14F-4D97-AF65-F5344CB8AC3E}">
        <p14:creationId xmlns:p14="http://schemas.microsoft.com/office/powerpoint/2010/main" val="60453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04D0D-6974-2647-7A01-79639F20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0"/>
            <a:ext cx="12192000" cy="624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9138EB-7914-4CF1-156D-61C91FE66350}"/>
              </a:ext>
            </a:extLst>
          </p:cNvPr>
          <p:cNvSpPr/>
          <p:nvPr/>
        </p:nvSpPr>
        <p:spPr>
          <a:xfrm>
            <a:off x="6972300" y="1295400"/>
            <a:ext cx="24892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F785D-9932-2EB9-0BA8-3BCBCA00B903}"/>
              </a:ext>
            </a:extLst>
          </p:cNvPr>
          <p:cNvSpPr/>
          <p:nvPr/>
        </p:nvSpPr>
        <p:spPr>
          <a:xfrm>
            <a:off x="10271385" y="1193801"/>
            <a:ext cx="345815" cy="279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706FA-A31C-F10E-111A-8FCB8FC2327C}"/>
              </a:ext>
            </a:extLst>
          </p:cNvPr>
          <p:cNvSpPr/>
          <p:nvPr/>
        </p:nvSpPr>
        <p:spPr>
          <a:xfrm>
            <a:off x="9877685" y="2470150"/>
            <a:ext cx="73951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319C7-5DD8-43B3-27F1-4FE69653725C}"/>
              </a:ext>
            </a:extLst>
          </p:cNvPr>
          <p:cNvSpPr/>
          <p:nvPr/>
        </p:nvSpPr>
        <p:spPr>
          <a:xfrm>
            <a:off x="4487732" y="1295400"/>
            <a:ext cx="2079625" cy="32848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Reset the app component by 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the grey banner to select the </a:t>
            </a:r>
            <a:r>
              <a:rPr lang="en-GB" sz="1600" dirty="0" err="1">
                <a:solidFill>
                  <a:schemeClr val="tx1"/>
                </a:solidFill>
              </a:rPr>
              <a:t>PowerApp</a:t>
            </a:r>
            <a:r>
              <a:rPr lang="en-GB" sz="1600" dirty="0">
                <a:solidFill>
                  <a:schemeClr val="tx1"/>
                </a:solidFill>
              </a:rPr>
              <a:t> visual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Select the “Format Visual” tab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“Reset to default”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01FC6F-1850-51E6-AA20-F3D641C9F088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F1212-C401-F33D-FBDD-8B7C4EC9CC94}"/>
              </a:ext>
            </a:extLst>
          </p:cNvPr>
          <p:cNvSpPr/>
          <p:nvPr/>
        </p:nvSpPr>
        <p:spPr>
          <a:xfrm>
            <a:off x="10055384" y="10049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83016F-DA78-273A-8CB5-63ECAB846B46}"/>
              </a:ext>
            </a:extLst>
          </p:cNvPr>
          <p:cNvSpPr/>
          <p:nvPr/>
        </p:nvSpPr>
        <p:spPr>
          <a:xfrm>
            <a:off x="10721746" y="26266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006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E0CEA-8AF1-941A-691F-C5103708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843"/>
            <a:ext cx="12192000" cy="6268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A12B0F-C3DE-E1AF-03E5-5546E5CA3108}"/>
              </a:ext>
            </a:extLst>
          </p:cNvPr>
          <p:cNvSpPr/>
          <p:nvPr/>
        </p:nvSpPr>
        <p:spPr>
          <a:xfrm>
            <a:off x="9258300" y="1295400"/>
            <a:ext cx="184150" cy="15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25FE3-DFDB-22B2-08E4-D8A43188AADE}"/>
              </a:ext>
            </a:extLst>
          </p:cNvPr>
          <p:cNvSpPr/>
          <p:nvPr/>
        </p:nvSpPr>
        <p:spPr>
          <a:xfrm>
            <a:off x="9777412" y="1123265"/>
            <a:ext cx="2079625" cy="646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Close the banner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A9D19-44FA-F75C-2D41-4AB2C5F1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29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90557-A0D4-7BC3-5B8F-0BA85F3CDC59}"/>
              </a:ext>
            </a:extLst>
          </p:cNvPr>
          <p:cNvSpPr/>
          <p:nvPr/>
        </p:nvSpPr>
        <p:spPr>
          <a:xfrm>
            <a:off x="7153275" y="1295400"/>
            <a:ext cx="1628775" cy="152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E6BF8-9F18-F612-C62E-906E3ECC2FC3}"/>
              </a:ext>
            </a:extLst>
          </p:cNvPr>
          <p:cNvSpPr/>
          <p:nvPr/>
        </p:nvSpPr>
        <p:spPr>
          <a:xfrm>
            <a:off x="6899275" y="5486400"/>
            <a:ext cx="1304925" cy="258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F2372C-EAE5-91A4-0245-10F358B041D6}"/>
              </a:ext>
            </a:extLst>
          </p:cNvPr>
          <p:cNvSpPr/>
          <p:nvPr/>
        </p:nvSpPr>
        <p:spPr>
          <a:xfrm>
            <a:off x="9274175" y="947769"/>
            <a:ext cx="2079625" cy="16941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environment where you deployed the “Request Analyzer” solution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547F1-6943-8DDA-4DDF-90DEE65FE4FD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43CB8D-2BBD-B57F-7E07-5D626B0550E4}"/>
              </a:ext>
            </a:extLst>
          </p:cNvPr>
          <p:cNvSpPr/>
          <p:nvPr/>
        </p:nvSpPr>
        <p:spPr>
          <a:xfrm>
            <a:off x="7150200" y="51815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635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26228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521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966B4-630A-7F3F-2A64-3195A5B0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72"/>
            <a:ext cx="12192000" cy="62128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E017C-2BFB-644A-3351-321D6EB007ED}"/>
              </a:ext>
            </a:extLst>
          </p:cNvPr>
          <p:cNvSpPr/>
          <p:nvPr/>
        </p:nvSpPr>
        <p:spPr>
          <a:xfrm>
            <a:off x="6961188" y="2155995"/>
            <a:ext cx="2486024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07FB3-238D-6201-A536-FB14C0DFF66A}"/>
              </a:ext>
            </a:extLst>
          </p:cNvPr>
          <p:cNvSpPr/>
          <p:nvPr/>
        </p:nvSpPr>
        <p:spPr>
          <a:xfrm>
            <a:off x="8215313" y="5495925"/>
            <a:ext cx="1243012" cy="203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78DDB6-2A4B-B25D-607A-97D7A276F2C8}"/>
              </a:ext>
            </a:extLst>
          </p:cNvPr>
          <p:cNvSpPr/>
          <p:nvPr/>
        </p:nvSpPr>
        <p:spPr>
          <a:xfrm>
            <a:off x="6745188" y="18618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D57E13-5F24-46A6-75AE-8F92782B55F9}"/>
              </a:ext>
            </a:extLst>
          </p:cNvPr>
          <p:cNvSpPr/>
          <p:nvPr/>
        </p:nvSpPr>
        <p:spPr>
          <a:xfrm>
            <a:off x="8502600" y="51309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43779D-69BF-BE4B-E278-50D51BB24469}"/>
              </a:ext>
            </a:extLst>
          </p:cNvPr>
          <p:cNvSpPr/>
          <p:nvPr/>
        </p:nvSpPr>
        <p:spPr>
          <a:xfrm>
            <a:off x="9588500" y="2590800"/>
            <a:ext cx="2079625" cy="11084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“Request Analyzer App” and click Add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3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91E0DF-5C01-B69A-118F-63E73DAA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604"/>
            <a:ext cx="12192000" cy="626479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31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32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911339-4DCF-D0A2-297E-FE7DDFE9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248"/>
            <a:ext cx="12192000" cy="62355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16B522-0BB0-45A5-26DC-5A2AB0662673}"/>
              </a:ext>
            </a:extLst>
          </p:cNvPr>
          <p:cNvSpPr/>
          <p:nvPr/>
        </p:nvSpPr>
        <p:spPr>
          <a:xfrm>
            <a:off x="4664075" y="2691627"/>
            <a:ext cx="2079625" cy="1474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Congratulations ! </a:t>
            </a:r>
          </a:p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You can now get clear vision &amp; insights on the API consumption</a:t>
            </a:r>
          </a:p>
        </p:txBody>
      </p:sp>
    </p:spTree>
    <p:extLst>
      <p:ext uri="{BB962C8B-B14F-4D97-AF65-F5344CB8AC3E}">
        <p14:creationId xmlns:p14="http://schemas.microsoft.com/office/powerpoint/2010/main" val="66285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Troubleshooting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33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2908F-C10B-992F-70C6-42A968030D30}"/>
              </a:ext>
            </a:extLst>
          </p:cNvPr>
          <p:cNvGrpSpPr/>
          <p:nvPr/>
        </p:nvGrpSpPr>
        <p:grpSpPr>
          <a:xfrm>
            <a:off x="1762778" y="1964139"/>
            <a:ext cx="3143052" cy="1751598"/>
            <a:chOff x="3571" y="2091210"/>
            <a:chExt cx="1561703" cy="12362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C50467-7F78-03F6-203F-685588C42C6C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E084D30E-2FEB-C420-E321-FEA62E65A1D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app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an issue with the app connectivity. Follow these steps to check / rebuild connections</a:t>
              </a:r>
              <a:endParaRPr lang="en-GB" sz="18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C382A-DD6F-85DE-2B4B-473DEEDD2D7E}"/>
              </a:ext>
            </a:extLst>
          </p:cNvPr>
          <p:cNvGrpSpPr/>
          <p:nvPr/>
        </p:nvGrpSpPr>
        <p:grpSpPr>
          <a:xfrm>
            <a:off x="6198527" y="1964139"/>
            <a:ext cx="3143052" cy="1751598"/>
            <a:chOff x="3571" y="2091210"/>
            <a:chExt cx="1561703" cy="12362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C120B7-011A-81E8-A733-311F0882979B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A934B605-26CE-145F-F240-19A4711C7E7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Power BI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related to </a:t>
              </a:r>
              <a:r>
                <a:rPr lang="en-GB" dirty="0" err="1"/>
                <a:t>datasource</a:t>
              </a:r>
              <a:r>
                <a:rPr lang="en-GB" dirty="0"/>
                <a:t> authentication. </a:t>
              </a:r>
              <a:br>
                <a:rPr lang="en-GB" dirty="0"/>
              </a:br>
              <a:r>
                <a:rPr lang="en-GB" dirty="0"/>
                <a:t>Follow these steps to verify authentication</a:t>
              </a:r>
              <a:endParaRPr lang="en-GB" sz="1800" kern="1200" dirty="0"/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5736633"/>
                  </p:ext>
                </p:extLst>
              </p:nvPr>
            </p:nvGraphicFramePr>
            <p:xfrm>
              <a:off x="1857830" y="3951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417CFDD-BE35-4727-85F4-9170D31D8C4B}">
                    <psez:zmPr id="{E1C64A59-7222-4F29-B7F8-5F45E9D4F71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830" y="3951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100997"/>
                  </p:ext>
                </p:extLst>
              </p:nvPr>
            </p:nvGraphicFramePr>
            <p:xfrm>
              <a:off x="6220707" y="39988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B3FCD95-C69C-40E1-96B5-D18F37BA4485}">
                    <psez:zmPr id="{112EE3A2-A3DE-44D9-BBFB-12F5DC93FC7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0707" y="39988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6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56A72-69B7-514F-89AD-C7814F0D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175"/>
            <a:ext cx="12192000" cy="62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1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8F74-6B1A-DF5F-0A02-0C5D563E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4AA1-1E95-EA3E-051C-0670E957A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264"/>
            <a:ext cx="12192000" cy="62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4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07551-6393-737C-A091-2F660C74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848"/>
            <a:ext cx="12192000" cy="62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98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F7C90-2C58-19D0-D50F-78E99E10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24"/>
            <a:ext cx="12192000" cy="62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9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ACB9F-DC00-01F3-168B-905467B49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699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936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0987C-2303-12C8-5312-9458B21E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3B9B44-DF8B-60FD-DAA8-6AAA5A96B6A2}"/>
              </a:ext>
            </a:extLst>
          </p:cNvPr>
          <p:cNvSpPr/>
          <p:nvPr/>
        </p:nvSpPr>
        <p:spPr>
          <a:xfrm>
            <a:off x="11877414" y="628649"/>
            <a:ext cx="20663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9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8FE7-5427-5698-EC55-4BD2B87E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152"/>
            <a:ext cx="12192000" cy="6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0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50074-6D83-D8F0-BBBB-573C7955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34"/>
            <a:ext cx="12192000" cy="6232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513D1-324E-A04A-3CBE-70DAC5C4B80B}"/>
              </a:ext>
            </a:extLst>
          </p:cNvPr>
          <p:cNvSpPr/>
          <p:nvPr/>
        </p:nvSpPr>
        <p:spPr>
          <a:xfrm>
            <a:off x="2806700" y="1435100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E68C84-A6CE-2143-6DA2-E7CAC2F7B3B8}"/>
              </a:ext>
            </a:extLst>
          </p:cNvPr>
          <p:cNvSpPr/>
          <p:nvPr/>
        </p:nvSpPr>
        <p:spPr>
          <a:xfrm>
            <a:off x="6362700" y="4213822"/>
            <a:ext cx="546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50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Import the solution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14051-EEBD-5CDD-1D52-383387DB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88487"/>
            <a:ext cx="10082979" cy="5167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02AEAF-67D8-6F2E-B701-6F085D70DB2A}"/>
              </a:ext>
            </a:extLst>
          </p:cNvPr>
          <p:cNvSpPr/>
          <p:nvPr/>
        </p:nvSpPr>
        <p:spPr>
          <a:xfrm>
            <a:off x="2821577" y="1436914"/>
            <a:ext cx="760912" cy="18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279A0-A442-92E2-D2AC-984F1E2F01F6}"/>
              </a:ext>
            </a:extLst>
          </p:cNvPr>
          <p:cNvSpPr/>
          <p:nvPr/>
        </p:nvSpPr>
        <p:spPr>
          <a:xfrm>
            <a:off x="806850" y="3013167"/>
            <a:ext cx="1239664" cy="209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E63EC-F08C-0E3F-A8C1-D97E8B0F6084}"/>
              </a:ext>
            </a:extLst>
          </p:cNvPr>
          <p:cNvSpPr/>
          <p:nvPr/>
        </p:nvSpPr>
        <p:spPr>
          <a:xfrm>
            <a:off x="7473262" y="2046514"/>
            <a:ext cx="2219378" cy="239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D867C-2CA3-083D-6F28-DAEBFB6B24E1}"/>
              </a:ext>
            </a:extLst>
          </p:cNvPr>
          <p:cNvSpPr/>
          <p:nvPr/>
        </p:nvSpPr>
        <p:spPr>
          <a:xfrm>
            <a:off x="7473262" y="6022330"/>
            <a:ext cx="495081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583756-F658-77BC-8562-6015EE0AA34E}"/>
              </a:ext>
            </a:extLst>
          </p:cNvPr>
          <p:cNvSpPr/>
          <p:nvPr/>
        </p:nvSpPr>
        <p:spPr>
          <a:xfrm>
            <a:off x="1938514" y="27053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76975-2C59-289A-2563-177EC7F13860}"/>
              </a:ext>
            </a:extLst>
          </p:cNvPr>
          <p:cNvSpPr/>
          <p:nvPr/>
        </p:nvSpPr>
        <p:spPr>
          <a:xfrm>
            <a:off x="3587726" y="12371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ED7B22-FDEF-298A-A466-B18933CD4DE4}"/>
              </a:ext>
            </a:extLst>
          </p:cNvPr>
          <p:cNvSpPr/>
          <p:nvPr/>
        </p:nvSpPr>
        <p:spPr>
          <a:xfrm>
            <a:off x="9812963" y="20419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F21D86-4D1C-8BF6-36E7-FEFED61EB4F8}"/>
              </a:ext>
            </a:extLst>
          </p:cNvPr>
          <p:cNvSpPr/>
          <p:nvPr/>
        </p:nvSpPr>
        <p:spPr>
          <a:xfrm>
            <a:off x="7612802" y="570126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944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4DE9-49A0-63FF-3D78-EA23F4CEA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2" y="1261973"/>
            <a:ext cx="9693170" cy="4957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9F60D-DF95-CC42-771A-A1F7E21D8B54}"/>
              </a:ext>
            </a:extLst>
          </p:cNvPr>
          <p:cNvSpPr/>
          <p:nvPr/>
        </p:nvSpPr>
        <p:spPr>
          <a:xfrm>
            <a:off x="8511309" y="2591776"/>
            <a:ext cx="1555800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F9A582-FCF0-43CA-9383-5E57E1F134F1}"/>
              </a:ext>
            </a:extLst>
          </p:cNvPr>
          <p:cNvSpPr/>
          <p:nvPr/>
        </p:nvSpPr>
        <p:spPr>
          <a:xfrm>
            <a:off x="8307052" y="23757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422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A431D-9AC2-D853-BB4D-E66B5B52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345"/>
            <a:ext cx="12192000" cy="6255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DF26F-442D-CC69-D218-E570257F4FE9}"/>
              </a:ext>
            </a:extLst>
          </p:cNvPr>
          <p:cNvSpPr/>
          <p:nvPr/>
        </p:nvSpPr>
        <p:spPr>
          <a:xfrm>
            <a:off x="6740434" y="2156348"/>
            <a:ext cx="1123406" cy="334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EFB26-10FF-E7E3-0EE9-9989DB85F6FC}"/>
              </a:ext>
            </a:extLst>
          </p:cNvPr>
          <p:cNvSpPr/>
          <p:nvPr/>
        </p:nvSpPr>
        <p:spPr>
          <a:xfrm>
            <a:off x="6444143" y="19403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39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2F4D6-4199-CE03-E386-AEAD533E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0D244D-C186-1D63-B042-DAF10B110C4B}"/>
              </a:ext>
            </a:extLst>
          </p:cNvPr>
          <p:cNvSpPr/>
          <p:nvPr/>
        </p:nvSpPr>
        <p:spPr>
          <a:xfrm>
            <a:off x="4749205" y="1520622"/>
            <a:ext cx="2681847" cy="430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64048D-C20F-2F63-7D99-3F3780795EBA}"/>
              </a:ext>
            </a:extLst>
          </p:cNvPr>
          <p:cNvSpPr/>
          <p:nvPr/>
        </p:nvSpPr>
        <p:spPr>
          <a:xfrm>
            <a:off x="6434709" y="12331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723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D2A88-3CC7-6CCF-D23C-B7BB085E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A2CBB4-BD2F-BBCB-DEE5-C3A2D5709775}"/>
              </a:ext>
            </a:extLst>
          </p:cNvPr>
          <p:cNvSpPr/>
          <p:nvPr/>
        </p:nvSpPr>
        <p:spPr>
          <a:xfrm>
            <a:off x="7874708" y="172330"/>
            <a:ext cx="237772" cy="186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32CC06-2BA2-CD69-55CB-50EBA6BE03C4}"/>
              </a:ext>
            </a:extLst>
          </p:cNvPr>
          <p:cNvSpPr/>
          <p:nvPr/>
        </p:nvSpPr>
        <p:spPr>
          <a:xfrm>
            <a:off x="7777594" y="4368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356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96dfc3-936f-483b-978d-ef063a349173">
      <Terms xmlns="http://schemas.microsoft.com/office/infopath/2007/PartnerControls"/>
    </lcf76f155ced4ddcb4097134ff3c332f>
    <TaxCatchAll xmlns="cfc89353-1ffb-4d8c-bf91-b5047b55909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2D14E2B9B5D641B191E43597E49577" ma:contentTypeVersion="15" ma:contentTypeDescription="Create a new document." ma:contentTypeScope="" ma:versionID="abacb73d00ce236acd10fed4b5d72d27">
  <xsd:schema xmlns:xsd="http://www.w3.org/2001/XMLSchema" xmlns:xs="http://www.w3.org/2001/XMLSchema" xmlns:p="http://schemas.microsoft.com/office/2006/metadata/properties" xmlns:ns2="a696dfc3-936f-483b-978d-ef063a349173" xmlns:ns3="cfc89353-1ffb-4d8c-bf91-b5047b559090" targetNamespace="http://schemas.microsoft.com/office/2006/metadata/properties" ma:root="true" ma:fieldsID="6da689c8d5fea445fc06d3d0ae96e26e" ns2:_="" ns3:_="">
    <xsd:import namespace="a696dfc3-936f-483b-978d-ef063a349173"/>
    <xsd:import namespace="cfc89353-1ffb-4d8c-bf91-b5047b559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6dfc3-936f-483b-978d-ef063a3491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2eb4dc-0ef3-4aa8-8e03-025dbf6c86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353-1ffb-4d8c-bf91-b5047b559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3547ffb-3377-4134-8cf6-c3f8780b39a6}" ma:internalName="TaxCatchAll" ma:showField="CatchAllData" ma:web="cfc89353-1ffb-4d8c-bf91-b5047b559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c52eb4dc-0ef3-4aa8-8e03-025dbf6c8637" ContentTypeId="0x0101" PreviousValue="false"/>
</file>

<file path=customXml/itemProps1.xml><?xml version="1.0" encoding="utf-8"?>
<ds:datastoreItem xmlns:ds="http://schemas.openxmlformats.org/officeDocument/2006/customXml" ds:itemID="{E60E9F8E-754E-44A6-9EA6-237068D444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1BF1E7-9CF6-4C39-B837-3172DE2FFF0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fc89353-1ffb-4d8c-bf91-b5047b559090"/>
    <ds:schemaRef ds:uri="a696dfc3-936f-483b-978d-ef063a34917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C7EA5D5-EC6C-4730-A716-E2CB0362BEA5}">
  <ds:schemaRefs>
    <ds:schemaRef ds:uri="a696dfc3-936f-483b-978d-ef063a349173"/>
    <ds:schemaRef ds:uri="cfc89353-1ffb-4d8c-bf91-b5047b5590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0A62DCFB-4A3A-408B-B09C-A9594B58278F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689</Words>
  <Application>Microsoft Office PowerPoint</Application>
  <PresentationFormat>Widescreen</PresentationFormat>
  <Paragraphs>215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Nicolas.Kirrmann@microsoft.com</dc:creator>
  <cp:lastModifiedBy>Nicolas Kirrmann</cp:lastModifiedBy>
  <cp:revision>3</cp:revision>
  <dcterms:created xsi:type="dcterms:W3CDTF">2023-02-06T08:52:00Z</dcterms:created>
  <dcterms:modified xsi:type="dcterms:W3CDTF">2023-10-19T06:56:58Z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0x010100A52D14E2B9B5D641B191E43597E49577</vt:lpwstr>
  </property>
  <property fmtid="{D5CDD505-2E9C-101B-9397-08002B2CF9AE}" pid="3" name="MediaServiceImageTags">
    <vt:lpwstr/>
  </property>
  <property fmtid="{D5CDD505-2E9C-101B-9397-08002B2CF9AE}" pid="4" name="MSIP_Label_797e4f81-4b1c-4a3a-b237-8636707719dc_Enabled">
    <vt:lpwstr>true</vt:lpwstr>
  </property>
  <property fmtid="{D5CDD505-2E9C-101B-9397-08002B2CF9AE}" pid="5" name="MSIP_Label_797e4f81-4b1c-4a3a-b237-8636707719dc_SetDate">
    <vt:lpwstr>2023-04-13T14:17:47Z</vt:lpwstr>
  </property>
  <property fmtid="{D5CDD505-2E9C-101B-9397-08002B2CF9AE}" pid="6" name="MSIP_Label_797e4f81-4b1c-4a3a-b237-8636707719dc_Method">
    <vt:lpwstr>Privileged</vt:lpwstr>
  </property>
  <property fmtid="{D5CDD505-2E9C-101B-9397-08002B2CF9AE}" pid="7" name="MSIP_Label_797e4f81-4b1c-4a3a-b237-8636707719dc_Name">
    <vt:lpwstr>797e4f81-4b1c-4a3a-b237-8636707719dc</vt:lpwstr>
  </property>
  <property fmtid="{D5CDD505-2E9C-101B-9397-08002B2CF9AE}" pid="8" name="MSIP_Label_797e4f81-4b1c-4a3a-b237-8636707719dc_SiteId">
    <vt:lpwstr>d5bb6d35-8a82-4329-b49a-5030bd6497ab</vt:lpwstr>
  </property>
  <property fmtid="{D5CDD505-2E9C-101B-9397-08002B2CF9AE}" pid="9" name="MSIP_Label_797e4f81-4b1c-4a3a-b237-8636707719dc_ActionId">
    <vt:lpwstr>d1eab00f-8d81-43ee-8aba-43ac788b2c35</vt:lpwstr>
  </property>
  <property fmtid="{D5CDD505-2E9C-101B-9397-08002B2CF9AE}" pid="10" name="MSIP_Label_797e4f81-4b1c-4a3a-b237-8636707719dc_ContentBits">
    <vt:lpwstr>2</vt:lpwstr>
  </property>
</Properties>
</file>